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5" r:id="rId3"/>
    <p:sldId id="326" r:id="rId4"/>
    <p:sldId id="329" r:id="rId5"/>
    <p:sldId id="331" r:id="rId6"/>
    <p:sldId id="333" r:id="rId7"/>
    <p:sldId id="335" r:id="rId8"/>
    <p:sldId id="339" r:id="rId9"/>
    <p:sldId id="340" r:id="rId10"/>
    <p:sldId id="343" r:id="rId11"/>
    <p:sldId id="344" r:id="rId12"/>
    <p:sldId id="347" r:id="rId13"/>
    <p:sldId id="348" r:id="rId14"/>
    <p:sldId id="349" r:id="rId15"/>
    <p:sldId id="350" r:id="rId16"/>
    <p:sldId id="354" r:id="rId17"/>
    <p:sldId id="363" r:id="rId18"/>
    <p:sldId id="365" r:id="rId19"/>
    <p:sldId id="366" r:id="rId20"/>
    <p:sldId id="364" r:id="rId21"/>
    <p:sldId id="355" r:id="rId22"/>
    <p:sldId id="357" r:id="rId23"/>
    <p:sldId id="356" r:id="rId24"/>
    <p:sldId id="367" r:id="rId25"/>
    <p:sldId id="368" r:id="rId26"/>
    <p:sldId id="369" r:id="rId27"/>
    <p:sldId id="360" r:id="rId28"/>
    <p:sldId id="361" r:id="rId29"/>
    <p:sldId id="358" r:id="rId30"/>
    <p:sldId id="359" r:id="rId31"/>
    <p:sldId id="324" r:id="rId32"/>
    <p:sldId id="327" r:id="rId33"/>
    <p:sldId id="330" r:id="rId34"/>
    <p:sldId id="332" r:id="rId35"/>
    <p:sldId id="336" r:id="rId36"/>
    <p:sldId id="334" r:id="rId37"/>
    <p:sldId id="337" r:id="rId38"/>
    <p:sldId id="338" r:id="rId39"/>
    <p:sldId id="341" r:id="rId40"/>
    <p:sldId id="342" r:id="rId41"/>
    <p:sldId id="345" r:id="rId42"/>
    <p:sldId id="346" r:id="rId4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EA2D00"/>
    <a:srgbClr val="FFB69F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21" autoAdjust="0"/>
    <p:restoredTop sz="94384" autoAdjust="0"/>
  </p:normalViewPr>
  <p:slideViewPr>
    <p:cSldViewPr snapToGrid="0">
      <p:cViewPr varScale="1">
        <p:scale>
          <a:sx n="68" d="100"/>
          <a:sy n="68" d="100"/>
        </p:scale>
        <p:origin x="96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0E062-1F60-4593-A33C-6B54FCB2B93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CA765-E0DC-4514-927E-191B747F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19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062BA-7FF9-44C6-A30C-50A028FDBFD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AD22-4016-40B9-A782-9BA812F83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9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18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7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95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78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62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60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9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77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46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D22-4016-40B9-A782-9BA812F8301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7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6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2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2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0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6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1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C40FF-A72B-4001-B242-9108B1EB997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8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643" y="1129244"/>
            <a:ext cx="10367492" cy="4511702"/>
          </a:xfrm>
        </p:spPr>
        <p:txBody>
          <a:bodyPr anchor="ctr">
            <a:normAutofit fontScale="90000"/>
          </a:bodyPr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/7</a:t>
            </a:r>
            <a:r>
              <a:rPr lang="en-US" baseline="30000" dirty="0" smtClean="0"/>
              <a:t>th</a:t>
            </a:r>
            <a:r>
              <a:rPr lang="en-US" dirty="0" smtClean="0"/>
              <a:t>/8</a:t>
            </a:r>
            <a:r>
              <a:rPr lang="en-US" baseline="30000" dirty="0" smtClean="0"/>
              <a:t>th</a:t>
            </a:r>
            <a:r>
              <a:rPr lang="en-US" dirty="0" smtClean="0"/>
              <a:t> grade Science –Chapter vocabulary words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iScience</a:t>
            </a:r>
            <a:r>
              <a:rPr lang="en-US" dirty="0" smtClean="0">
                <a:solidFill>
                  <a:srgbClr val="FF0000"/>
                </a:solidFill>
              </a:rPr>
              <a:t> Glencoe textbook}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Mrs. Savage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CC"/>
                </a:solidFill>
              </a:rPr>
              <a:t>Franklin Academy – BB campus, FY15 until…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(13) – Chapter 9, Classifying and Exploring Life (pp. 329-353). </a:t>
            </a:r>
            <a:r>
              <a:rPr lang="en-US" sz="3600" dirty="0" smtClean="0">
                <a:solidFill>
                  <a:srgbClr val="0000CC"/>
                </a:solidFill>
              </a:rPr>
              <a:t>Page 354 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928231"/>
              </p:ext>
            </p:extLst>
          </p:nvPr>
        </p:nvGraphicFramePr>
        <p:xfrm>
          <a:off x="321972" y="1339329"/>
          <a:ext cx="11328726" cy="48176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76242"/>
                <a:gridCol w="3776242"/>
                <a:gridCol w="3776242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p. 331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p. 341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p. 349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Organism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Cell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Unicellular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Multicellular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Homeostasis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Binomial nomenclature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Species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Genus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Dichotomous key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Cladogram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Light microscope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Compound microscope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Electron microscope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0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(24) – Chapter 10, Cell Structure and Function (pp. 369-399). </a:t>
            </a:r>
            <a:r>
              <a:rPr lang="en-US" sz="3600" dirty="0" smtClean="0">
                <a:solidFill>
                  <a:srgbClr val="0000CC"/>
                </a:solidFill>
              </a:rPr>
              <a:t>Page 400 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967531"/>
              </p:ext>
            </p:extLst>
          </p:nvPr>
        </p:nvGraphicFramePr>
        <p:xfrm>
          <a:off x="321972" y="1339329"/>
          <a:ext cx="11328728" cy="48038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06137"/>
                <a:gridCol w="2758227"/>
                <a:gridCol w="2832182"/>
                <a:gridCol w="2832182"/>
              </a:tblGrid>
              <a:tr h="96423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p. 369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p.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3377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p. 387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4 – p. 395</a:t>
                      </a: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3702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Cell theory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Macromolecule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Nucleic acid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Protein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Lipid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Carbohydrate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Cell membrane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Cell wall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Cytoplasm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Cytoskeleton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Organelle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Nucleus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chloroplast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Passive transport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Diffusion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Osmosis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Facilitated diffusion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Active transport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Endocytosis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Exocytosis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Cellular respiration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Glycolysis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Fermentation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photosynthesis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12301"/>
              </p:ext>
            </p:extLst>
          </p:nvPr>
        </p:nvGraphicFramePr>
        <p:xfrm>
          <a:off x="309092" y="6032269"/>
          <a:ext cx="11341607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41607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0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(15) – Chapter 11, From a Cell to an Organism (pp. 415-435). </a:t>
            </a:r>
            <a:r>
              <a:rPr lang="en-US" sz="3600" smtClean="0">
                <a:solidFill>
                  <a:srgbClr val="0000CC"/>
                </a:solidFill>
              </a:rPr>
              <a:t>Page 436 </a:t>
            </a:r>
            <a:r>
              <a:rPr lang="en-US" sz="3600" dirty="0" smtClean="0">
                <a:solidFill>
                  <a:srgbClr val="0000CC"/>
                </a:solidFill>
              </a:rPr>
              <a:t>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646141"/>
              </p:ext>
            </p:extLst>
          </p:nvPr>
        </p:nvGraphicFramePr>
        <p:xfrm>
          <a:off x="321972" y="1339329"/>
          <a:ext cx="11285828" cy="470125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790264"/>
                <a:gridCol w="5495564"/>
              </a:tblGrid>
              <a:tr h="96423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p. 415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p.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427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3702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Cell cycle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Centromere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Cytokinesis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Daughter cells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Eukaryotic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Interphase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mitosis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Sister chromatids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Cell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 differentiation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Complex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Fiber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Organ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Organ system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Stem cell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tissue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09092" y="6032269"/>
          <a:ext cx="11341607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41607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1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(17) – Chapter 12, Human Body Systems (pp. 449-476). </a:t>
            </a:r>
            <a:r>
              <a:rPr lang="en-US" sz="3600" dirty="0" smtClean="0">
                <a:solidFill>
                  <a:srgbClr val="0000CC"/>
                </a:solidFill>
              </a:rPr>
              <a:t>Page 478 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864901"/>
              </p:ext>
            </p:extLst>
          </p:nvPr>
        </p:nvGraphicFramePr>
        <p:xfrm>
          <a:off x="321972" y="1339329"/>
          <a:ext cx="11328726" cy="48176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76242"/>
                <a:gridCol w="3776242"/>
                <a:gridCol w="3776242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p. 449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p. 463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p. 473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Organ system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Homeostasis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Nutrient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Calorie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Lymphocyte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Immunity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Compact bone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Spongy bone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Neuron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Reflex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smtClean="0">
                          <a:solidFill>
                            <a:schemeClr val="tx1"/>
                          </a:solidFill>
                        </a:rPr>
                        <a:t>Hormone</a:t>
                      </a: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Reproduction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Gamete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Sperm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Ovum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Fertilization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Zygote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5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(17) – Chapter 13, Bacteria and Viruses (pp. 493-515). </a:t>
            </a:r>
            <a:r>
              <a:rPr lang="en-US" sz="3600" dirty="0" smtClean="0">
                <a:solidFill>
                  <a:srgbClr val="0000CC"/>
                </a:solidFill>
              </a:rPr>
              <a:t>Page 516 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244786"/>
              </p:ext>
            </p:extLst>
          </p:nvPr>
        </p:nvGraphicFramePr>
        <p:xfrm>
          <a:off x="321972" y="1339329"/>
          <a:ext cx="11328726" cy="48176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76242"/>
                <a:gridCol w="3776242"/>
                <a:gridCol w="3776242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p. 493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p. 501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p. 509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Bacterium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Conjugation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endospore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Fission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Flagellum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Antibiotic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Bioremediation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Decomposition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Nitrogen</a:t>
                      </a: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 fixation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Pasteurization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Pathogen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Resistance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Antibody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Immunity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Mutation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Vaccine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smtClean="0">
                          <a:solidFill>
                            <a:schemeClr val="tx1"/>
                          </a:solidFill>
                        </a:rPr>
                        <a:t>virus</a:t>
                      </a: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0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(15) – Chapter 14, Protists and Fungi (pp. 530-551). </a:t>
            </a:r>
            <a:r>
              <a:rPr lang="en-US" sz="3600" dirty="0" smtClean="0">
                <a:solidFill>
                  <a:srgbClr val="0000CC"/>
                </a:solidFill>
              </a:rPr>
              <a:t>Page 552 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298368"/>
              </p:ext>
            </p:extLst>
          </p:nvPr>
        </p:nvGraphicFramePr>
        <p:xfrm>
          <a:off x="550572" y="1410413"/>
          <a:ext cx="11315846" cy="53506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693079"/>
                <a:gridCol w="5622767"/>
              </a:tblGrid>
              <a:tr h="6005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p. 530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p. 542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8737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Protists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Algae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Diatom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Protozoan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Cilia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Paramecium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Amoeba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Pseudopod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Hyphae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err="1" smtClean="0">
                          <a:solidFill>
                            <a:schemeClr val="tx1"/>
                          </a:solidFill>
                        </a:rPr>
                        <a:t>Mycellium</a:t>
                      </a: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err="1" smtClean="0">
                          <a:solidFill>
                            <a:schemeClr val="tx1"/>
                          </a:solidFill>
                        </a:rPr>
                        <a:t>Basidium</a:t>
                      </a: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Ascus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err="1" smtClean="0">
                          <a:solidFill>
                            <a:schemeClr val="tx1"/>
                          </a:solidFill>
                        </a:rPr>
                        <a:t>Zygosporangia</a:t>
                      </a: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Mycorrhiza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Lichen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41273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875907"/>
              </p:ext>
            </p:extLst>
          </p:nvPr>
        </p:nvGraphicFramePr>
        <p:xfrm>
          <a:off x="537693" y="5529797"/>
          <a:ext cx="11302967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02967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LIST. 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7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43621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(19) – Nature of Science (NOS) Chapter (pp. NOS 3-27)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err="1" smtClean="0">
                <a:solidFill>
                  <a:srgbClr val="0000CC"/>
                </a:solidFill>
              </a:rPr>
              <a:t>Pg</a:t>
            </a:r>
            <a:r>
              <a:rPr lang="en-US" sz="3600" dirty="0" smtClean="0">
                <a:solidFill>
                  <a:srgbClr val="0000CC"/>
                </a:solidFill>
              </a:rPr>
              <a:t> NOS28 has all of the words and page #s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634470"/>
              </p:ext>
            </p:extLst>
          </p:nvPr>
        </p:nvGraphicFramePr>
        <p:xfrm>
          <a:off x="309093" y="1126634"/>
          <a:ext cx="11315845" cy="528554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62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pNOS●4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pNOS●12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pNOS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●20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03569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Science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Observation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Inference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Hypothesis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Prediction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Technology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Scientific theory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Scientific law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Critical thinking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Description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Explanation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International System of Units (SI)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Accuracy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Precision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Significant digits</a:t>
                      </a:r>
                      <a:endParaRPr lang="en-US" sz="28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Variable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Dependent variable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Independent variable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Constants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707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01294"/>
              </p:ext>
            </p:extLst>
          </p:nvPr>
        </p:nvGraphicFramePr>
        <p:xfrm>
          <a:off x="210302" y="5844463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31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43621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(14) – Chapter 1, Earth’s Layers (pp. 9-35)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36 has all of the words and page numbers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50921"/>
              </p:ext>
            </p:extLst>
          </p:nvPr>
        </p:nvGraphicFramePr>
        <p:xfrm>
          <a:off x="309093" y="1126634"/>
          <a:ext cx="11315845" cy="528554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62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p10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p18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p28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03569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Geosphere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Gravity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Density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Crust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Mantle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Lithosphere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Asthenosphere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Core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Magnetosphere</a:t>
                      </a:r>
                      <a:endParaRPr lang="en-US" sz="28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Landform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Plain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Plateau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mountain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707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68841"/>
              </p:ext>
            </p:extLst>
          </p:nvPr>
        </p:nvGraphicFramePr>
        <p:xfrm>
          <a:off x="309093" y="5754310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3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43621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(21) – Chapter </a:t>
            </a:r>
            <a:r>
              <a:rPr lang="en-US" sz="3600" u="sng" dirty="0">
                <a:solidFill>
                  <a:srgbClr val="FF0000"/>
                </a:solidFill>
              </a:rPr>
              <a:t>2</a:t>
            </a:r>
            <a:r>
              <a:rPr lang="en-US" sz="3600" u="sng" dirty="0" smtClean="0">
                <a:solidFill>
                  <a:srgbClr val="FF0000"/>
                </a:solidFill>
              </a:rPr>
              <a:t>, Minerals and Rocks(pp.49-73)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74 has all of the words and page #s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678008"/>
              </p:ext>
            </p:extLst>
          </p:nvPr>
        </p:nvGraphicFramePr>
        <p:xfrm>
          <a:off x="309093" y="1126634"/>
          <a:ext cx="11315845" cy="528554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62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p51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p61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p69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03569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Mineral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Crustal structure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Crystallization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Streak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Luster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Cleavage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Fracture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Ore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Rock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Grain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Magma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Lava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Texture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Sediment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Lithification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Foliation</a:t>
                      </a:r>
                      <a:endParaRPr lang="en-US" sz="28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Rock cycle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Extrusive rock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Intrusive rock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Uplift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deposition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707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68841"/>
              </p:ext>
            </p:extLst>
          </p:nvPr>
        </p:nvGraphicFramePr>
        <p:xfrm>
          <a:off x="309093" y="5754310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4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436217" cy="1184856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(12) – Chapter 3, Earth’s History (pp.87-111)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112 has all of the words and page #s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231654"/>
              </p:ext>
            </p:extLst>
          </p:nvPr>
        </p:nvGraphicFramePr>
        <p:xfrm>
          <a:off x="309093" y="1313645"/>
          <a:ext cx="11315845" cy="528554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62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p89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p97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p107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03569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Principle of superposition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Fossil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Radioactive decay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Half-life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Geologic time scale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Hadean eon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Archean eon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err="1" smtClean="0"/>
                        <a:t>Protocontinent</a:t>
                      </a:r>
                      <a:endParaRPr lang="en-US" sz="2800" baseline="0" dirty="0" smtClean="0"/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Proterozoic eon</a:t>
                      </a:r>
                      <a:endParaRPr lang="en-US" sz="28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Phanerozoic eon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Adaptation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extinct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707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68841"/>
              </p:ext>
            </p:extLst>
          </p:nvPr>
        </p:nvGraphicFramePr>
        <p:xfrm>
          <a:off x="309093" y="5754310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8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(18) – Chapter 7, Energy and Energy Transformations (pp.246-280). </a:t>
            </a:r>
            <a:r>
              <a:rPr lang="en-US" sz="3600" dirty="0" smtClean="0">
                <a:solidFill>
                  <a:srgbClr val="0000CC"/>
                </a:solidFill>
              </a:rPr>
              <a:t>Page 272 has all of the words and page numbers listed too. </a:t>
            </a:r>
            <a:r>
              <a:rPr lang="en-US" sz="3600" dirty="0" smtClean="0"/>
              <a:t>Start on these words after your NOS test.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382112"/>
              </p:ext>
            </p:extLst>
          </p:nvPr>
        </p:nvGraphicFramePr>
        <p:xfrm>
          <a:off x="309093" y="1338470"/>
          <a:ext cx="11044707" cy="488933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681569"/>
                <a:gridCol w="3681569"/>
                <a:gridCol w="3681569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1 – p.248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2 – p.256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 3 – p.264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Kinetic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Potential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Work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Mechanical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Sound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Thermal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Electric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Radiant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Nuclear energy</a:t>
                      </a: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/>
                        <a:t>Law of conservation</a:t>
                      </a:r>
                      <a:r>
                        <a:rPr lang="en-US" sz="2700" baseline="0" dirty="0" smtClean="0"/>
                        <a:t> of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Friction</a:t>
                      </a: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Heat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Conduction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Thermal conductor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Thermal insulator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Convection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Radiation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940977"/>
              </p:ext>
            </p:extLst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43621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(14) – Chapter 4, Plate Tectonics (pp. 125-152)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</a:t>
            </a:r>
            <a:r>
              <a:rPr lang="en-US" sz="3600" dirty="0">
                <a:solidFill>
                  <a:srgbClr val="0000CC"/>
                </a:solidFill>
              </a:rPr>
              <a:t>1</a:t>
            </a:r>
            <a:r>
              <a:rPr lang="en-US" sz="3600" dirty="0" smtClean="0">
                <a:solidFill>
                  <a:srgbClr val="0000CC"/>
                </a:solidFill>
              </a:rPr>
              <a:t>52 has all of the words and page numbers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9093" y="1126634"/>
          <a:ext cx="11315845" cy="560849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62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p126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p134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p142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03569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Pangea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Continental Drift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Mid-Ocean Ridge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Seafloor spreading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Normal polarity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Magnetic reversal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Reversed polarity</a:t>
                      </a:r>
                      <a:endParaRPr lang="en-US" sz="28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Plate tectonics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Lithosphere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Divergent, Transformed, and Convergent plate boundaries 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Subduction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Convection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Ridge push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Slab Pull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707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431537"/>
              </p:ext>
            </p:extLst>
          </p:nvPr>
        </p:nvGraphicFramePr>
        <p:xfrm>
          <a:off x="300454" y="6114919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7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43621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(14) – Chapter 5, Earth Dynamics (pp. 164-196)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196 has all of the words and page numbers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935919"/>
              </p:ext>
            </p:extLst>
          </p:nvPr>
        </p:nvGraphicFramePr>
        <p:xfrm>
          <a:off x="309093" y="1126634"/>
          <a:ext cx="11315845" cy="524263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5410"/>
                <a:gridCol w="2820145"/>
                <a:gridCol w="2820145"/>
                <a:gridCol w="2820145"/>
              </a:tblGrid>
              <a:tr h="536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Lesson 1 – p166</a:t>
                      </a:r>
                      <a:endParaRPr lang="en-US" sz="2800" dirty="0"/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Lesson 2 – p174</a:t>
                      </a:r>
                      <a:endParaRPr lang="en-US" sz="2800" dirty="0"/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Lesson</a:t>
                      </a:r>
                      <a:r>
                        <a:rPr lang="en-US" sz="2800" baseline="0" dirty="0" smtClean="0"/>
                        <a:t> 3 – p182</a:t>
                      </a:r>
                      <a:endParaRPr lang="en-US" sz="2800" dirty="0"/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800" dirty="0" smtClean="0"/>
                        <a:t>Lesson 4 – p190</a:t>
                      </a:r>
                      <a:endParaRPr lang="en-US" sz="2800" baseline="0" dirty="0" smtClean="0"/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03569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Isostasy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Subsidence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Uplift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Compression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Tension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Shear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strain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Ocean Trench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Volcanic Arc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Transform Fault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Fault Zone</a:t>
                      </a:r>
                      <a:endParaRPr lang="en-US" sz="28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Folded mountain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Fault-Block Mountain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Uplifted Mountain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Plains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Basin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Plateau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707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373508"/>
              </p:ext>
            </p:extLst>
          </p:nvPr>
        </p:nvGraphicFramePr>
        <p:xfrm>
          <a:off x="300454" y="5736546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1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62" y="-94593"/>
            <a:ext cx="11735762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(20) – Chapter 6, Earthquakes &amp; Volcanoes (pp. 208-234)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234 has all of the words and page numbers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565856"/>
              </p:ext>
            </p:extLst>
          </p:nvPr>
        </p:nvGraphicFramePr>
        <p:xfrm>
          <a:off x="364272" y="957763"/>
          <a:ext cx="11562341" cy="590023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817092"/>
                <a:gridCol w="5745249"/>
              </a:tblGrid>
              <a:tr h="53060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p210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p224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384476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Earthquake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Fault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Seismic Wave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Focus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Epicenter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Primary Wave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Secondary Wave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Surface waves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Seismologist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Seismometer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Seismogram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Volcano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Magma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Lava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Hot Spot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Shield Volcano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Composite Volcano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Cinder Cone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Volcanic Ash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Viscosity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535757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00792"/>
              </p:ext>
            </p:extLst>
          </p:nvPr>
        </p:nvGraphicFramePr>
        <p:xfrm>
          <a:off x="277562" y="6272574"/>
          <a:ext cx="11735762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735762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20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62" y="-123459"/>
            <a:ext cx="11735762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(15) – Chapter 7, </a:t>
            </a:r>
            <a:r>
              <a:rPr lang="en-US" sz="3600" u="sng" dirty="0" smtClean="0">
                <a:solidFill>
                  <a:srgbClr val="FF0000"/>
                </a:solidFill>
              </a:rPr>
              <a:t>Environmental Impacts </a:t>
            </a:r>
            <a:r>
              <a:rPr lang="en-US" sz="3600" u="sng" dirty="0" smtClean="0">
                <a:solidFill>
                  <a:srgbClr val="FF0000"/>
                </a:solidFill>
              </a:rPr>
              <a:t>(pp. </a:t>
            </a:r>
            <a:r>
              <a:rPr lang="en-US" sz="3600" u="sng" dirty="0" smtClean="0">
                <a:solidFill>
                  <a:srgbClr val="FF0000"/>
                </a:solidFill>
              </a:rPr>
              <a:t>246-278)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278 has all of the words and page numbers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477622"/>
              </p:ext>
            </p:extLst>
          </p:nvPr>
        </p:nvGraphicFramePr>
        <p:xfrm>
          <a:off x="277562" y="949963"/>
          <a:ext cx="11562341" cy="62331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60231"/>
                <a:gridCol w="2885090"/>
                <a:gridCol w="3090041"/>
                <a:gridCol w="3026979"/>
              </a:tblGrid>
              <a:tr h="4922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Lesson 1 – p246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Lesson 2 – p252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Lesson 3 – p262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Lesson 4 – p270</a:t>
                      </a: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95179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Population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Carrying Capacity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Deforestation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Desertification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Urban Sprawl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Reforestation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Reclamation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Point-source pollution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Nonpoint-source pollution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800" baseline="0" dirty="0" smtClean="0"/>
                        <a:t>Photochemical smog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800" baseline="0" dirty="0" smtClean="0"/>
                        <a:t>Acid precipitation 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800" baseline="0" dirty="0" smtClean="0"/>
                        <a:t>Particulate matter             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800" baseline="0" dirty="0" smtClean="0"/>
                        <a:t>Global warming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800" baseline="0" dirty="0" smtClean="0"/>
                        <a:t>Greenhouse effect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Air Quality Index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477805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83405"/>
              </p:ext>
            </p:extLst>
          </p:nvPr>
        </p:nvGraphicFramePr>
        <p:xfrm>
          <a:off x="277562" y="6256808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5" y="0"/>
            <a:ext cx="11436217" cy="1184856"/>
          </a:xfrm>
        </p:spPr>
        <p:txBody>
          <a:bodyPr>
            <a:noAutofit/>
          </a:bodyPr>
          <a:lstStyle/>
          <a:p>
            <a:r>
              <a:rPr lang="en-US" sz="2800" u="sng" dirty="0">
                <a:solidFill>
                  <a:srgbClr val="FF0000"/>
                </a:solidFill>
              </a:rPr>
              <a:t>7</a:t>
            </a:r>
            <a:r>
              <a:rPr lang="en-US" sz="28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u="sng" dirty="0" smtClean="0">
                <a:solidFill>
                  <a:srgbClr val="FF0000"/>
                </a:solidFill>
              </a:rPr>
              <a:t> grade Vocabulary Words (27) – Chapter 8, Energy and Energy Transformations (pp. 297-325)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smtClean="0">
                <a:solidFill>
                  <a:srgbClr val="0000CC"/>
                </a:solidFill>
              </a:rPr>
              <a:t>Page 326 has all of the words &amp; page #s listed.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551028"/>
              </p:ext>
            </p:extLst>
          </p:nvPr>
        </p:nvGraphicFramePr>
        <p:xfrm>
          <a:off x="167425" y="1030310"/>
          <a:ext cx="11668260" cy="57694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921710"/>
                <a:gridCol w="3873275"/>
                <a:gridCol w="3873275"/>
              </a:tblGrid>
              <a:tr h="61818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p299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p308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p318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03569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Potential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Chemical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Nuclear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Kinetic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Electric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Mechanical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Thermal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Wave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Sound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Radiant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400" baseline="0" dirty="0" smtClean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Law of conservation of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Energy transfer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Energy transformation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Work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Open system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Closed system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Renewable energy resource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Nonrenewable energy resource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4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Temperature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Heat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Conduction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Radiation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Convection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Vaporization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Thermal conductor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Thermal insulator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707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464092"/>
              </p:ext>
            </p:extLst>
          </p:nvPr>
        </p:nvGraphicFramePr>
        <p:xfrm>
          <a:off x="326212" y="6127798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5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29" y="0"/>
            <a:ext cx="1143621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(20) – Chapter 9, Waves (pp. 339-365)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366 has all of the words and page numbers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704521"/>
              </p:ext>
            </p:extLst>
          </p:nvPr>
        </p:nvGraphicFramePr>
        <p:xfrm>
          <a:off x="347729" y="984966"/>
          <a:ext cx="11315845" cy="596313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115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p341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p351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p359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389051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Wave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Mechanical wave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Medium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Transverse wave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Crest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Trough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Longitudinal waves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Compression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Rarefaction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Electromagnetic wave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Amplitude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Wavelength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Frequency</a:t>
                      </a:r>
                      <a:endParaRPr lang="en-US" sz="28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Absorption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Transmission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Reflection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Law of reflection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Refraction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Diffraction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Interference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598655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80296"/>
              </p:ext>
            </p:extLst>
          </p:nvPr>
        </p:nvGraphicFramePr>
        <p:xfrm>
          <a:off x="339090" y="6272574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9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29" y="0"/>
            <a:ext cx="1143621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7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(14) – Chapter 10, </a:t>
            </a:r>
            <a:r>
              <a:rPr lang="en-US" sz="3600" u="sng" dirty="0" smtClean="0">
                <a:solidFill>
                  <a:srgbClr val="FF0000"/>
                </a:solidFill>
              </a:rPr>
              <a:t>Sound and Light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(pp. </a:t>
            </a:r>
            <a:r>
              <a:rPr lang="en-US" sz="3600" u="sng" dirty="0" smtClean="0">
                <a:solidFill>
                  <a:srgbClr val="FF0000"/>
                </a:solidFill>
              </a:rPr>
              <a:t>381-408)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>
                <a:solidFill>
                  <a:srgbClr val="0000CC"/>
                </a:solidFill>
              </a:rPr>
              <a:t>Page 408 has all of the words and page numbers listed.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354596"/>
              </p:ext>
            </p:extLst>
          </p:nvPr>
        </p:nvGraphicFramePr>
        <p:xfrm>
          <a:off x="347729" y="984966"/>
          <a:ext cx="11315845" cy="556682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115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p381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p391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p399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389051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Sound wave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Pitch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Echo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Light source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Light ray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Transparent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Translucent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Opaque</a:t>
                      </a:r>
                      <a:endParaRPr lang="en-US" sz="28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Mirror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Lens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Cornea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Iris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Pupil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retina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598655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29308"/>
              </p:ext>
            </p:extLst>
          </p:nvPr>
        </p:nvGraphicFramePr>
        <p:xfrm>
          <a:off x="339090" y="5886207"/>
          <a:ext cx="11444856" cy="585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5854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1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24" y="-170756"/>
            <a:ext cx="11436217" cy="1184856"/>
          </a:xfrm>
        </p:spPr>
        <p:txBody>
          <a:bodyPr>
            <a:noAutofit/>
          </a:bodyPr>
          <a:lstStyle/>
          <a:p>
            <a:r>
              <a:rPr lang="en-US" sz="2700" u="sng" dirty="0">
                <a:solidFill>
                  <a:srgbClr val="FF0000"/>
                </a:solidFill>
              </a:rPr>
              <a:t>7</a:t>
            </a:r>
            <a:r>
              <a:rPr lang="en-US" sz="27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2700" u="sng" dirty="0" smtClean="0">
                <a:solidFill>
                  <a:srgbClr val="FF0000"/>
                </a:solidFill>
              </a:rPr>
              <a:t> grade Vocabulary Words (15) – Chapter 11, Heredity and Reproduction (pp. 425-447)</a:t>
            </a:r>
            <a:r>
              <a:rPr lang="en-US" sz="2700" dirty="0" smtClean="0">
                <a:solidFill>
                  <a:srgbClr val="FF0000"/>
                </a:solidFill>
              </a:rPr>
              <a:t>. </a:t>
            </a:r>
            <a:r>
              <a:rPr lang="en-US" sz="2700" dirty="0" smtClean="0">
                <a:solidFill>
                  <a:srgbClr val="0000CC"/>
                </a:solidFill>
              </a:rPr>
              <a:t>Page 448 has all of the words and page numbers listed.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604722"/>
              </p:ext>
            </p:extLst>
          </p:nvPr>
        </p:nvGraphicFramePr>
        <p:xfrm>
          <a:off x="400809" y="908848"/>
          <a:ext cx="11376032" cy="512134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723359"/>
                <a:gridCol w="5652673"/>
              </a:tblGrid>
              <a:tr h="5269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p426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p438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3672117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Sexual reproduction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Egg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Sperm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Fertilization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Zygote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Diploid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Homologous chromosome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Haploid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Meiosis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Asexual reproduction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Fission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Budding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Regeneration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Vegetative reproduction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Cloning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10308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35735"/>
              </p:ext>
            </p:extLst>
          </p:nvPr>
        </p:nvGraphicFramePr>
        <p:xfrm>
          <a:off x="340624" y="5486401"/>
          <a:ext cx="11444856" cy="7276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7276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65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24" y="-170756"/>
            <a:ext cx="11436217" cy="1184856"/>
          </a:xfrm>
        </p:spPr>
        <p:txBody>
          <a:bodyPr>
            <a:noAutofit/>
          </a:bodyPr>
          <a:lstStyle/>
          <a:p>
            <a:r>
              <a:rPr lang="en-US" sz="2700" u="sng" dirty="0">
                <a:solidFill>
                  <a:srgbClr val="FF0000"/>
                </a:solidFill>
              </a:rPr>
              <a:t>7</a:t>
            </a:r>
            <a:r>
              <a:rPr lang="en-US" sz="27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2700" u="sng" dirty="0" smtClean="0">
                <a:solidFill>
                  <a:srgbClr val="FF0000"/>
                </a:solidFill>
              </a:rPr>
              <a:t> grade Vocabulary Words (21) – Chapter 12, Genetics (pp. </a:t>
            </a:r>
            <a:r>
              <a:rPr lang="en-US" sz="2700" u="sng" smtClean="0">
                <a:solidFill>
                  <a:srgbClr val="FF0000"/>
                </a:solidFill>
              </a:rPr>
              <a:t>459-490)</a:t>
            </a:r>
            <a:r>
              <a:rPr lang="en-US" sz="2700" smtClean="0">
                <a:solidFill>
                  <a:srgbClr val="FF0000"/>
                </a:solidFill>
              </a:rPr>
              <a:t>. </a:t>
            </a:r>
            <a:r>
              <a:rPr lang="en-US" sz="2700" dirty="0" smtClean="0">
                <a:solidFill>
                  <a:srgbClr val="0000CC"/>
                </a:solidFill>
              </a:rPr>
              <a:t>Page 490 has all of the words and page numbers listed.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299660"/>
              </p:ext>
            </p:extLst>
          </p:nvPr>
        </p:nvGraphicFramePr>
        <p:xfrm>
          <a:off x="400809" y="908848"/>
          <a:ext cx="11315845" cy="646193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62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p460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p470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3 </a:t>
                      </a:r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– p482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03569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Heredity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Genetics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Dominant Trait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Recessive Trait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Gene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Allele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Phenotype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Genotype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Homozygous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Heterozygous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Punnett Square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Incomplete Dominance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Codomoninance</a:t>
                      </a:r>
                      <a:endParaRPr lang="en-US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Polygenic Inheritance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DNA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Nucleotide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Replication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RNA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Transcription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Translation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mutation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707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40624" y="5898525"/>
          <a:ext cx="11444856" cy="7276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7276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7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24" y="-170756"/>
            <a:ext cx="11436217" cy="1184856"/>
          </a:xfrm>
        </p:spPr>
        <p:txBody>
          <a:bodyPr>
            <a:noAutofit/>
          </a:bodyPr>
          <a:lstStyle/>
          <a:p>
            <a:r>
              <a:rPr lang="en-US" sz="2700" u="sng" dirty="0">
                <a:solidFill>
                  <a:srgbClr val="FF0000"/>
                </a:solidFill>
              </a:rPr>
              <a:t>7</a:t>
            </a:r>
            <a:r>
              <a:rPr lang="en-US" sz="27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2700" u="sng" dirty="0" smtClean="0">
                <a:solidFill>
                  <a:srgbClr val="FF0000"/>
                </a:solidFill>
              </a:rPr>
              <a:t> grade Vocabulary Words (19) – Chapter 13, The Environment and Change Over Time (pp. 507-536)</a:t>
            </a:r>
            <a:r>
              <a:rPr lang="en-US" sz="2700" dirty="0" smtClean="0">
                <a:solidFill>
                  <a:srgbClr val="FF0000"/>
                </a:solidFill>
              </a:rPr>
              <a:t>. </a:t>
            </a:r>
            <a:r>
              <a:rPr lang="en-US" sz="2700" dirty="0" smtClean="0">
                <a:solidFill>
                  <a:srgbClr val="0000CC"/>
                </a:solidFill>
              </a:rPr>
              <a:t>Page 536 has all of the words and page numbers listed.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130969"/>
              </p:ext>
            </p:extLst>
          </p:nvPr>
        </p:nvGraphicFramePr>
        <p:xfrm>
          <a:off x="400809" y="908848"/>
          <a:ext cx="11315845" cy="573041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362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p508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p518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3 –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528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403569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Fossil record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Mold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Cast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Trace fossil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Geologic time scale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Extinction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Biological evolution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Naturalist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Variation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Natural selection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Adaptation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Camouflage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Mimicry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Selective breeding</a:t>
                      </a:r>
                      <a:endParaRPr lang="en-US" sz="3200" baseline="0" dirty="0"/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Comparative anatomy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Homologous structure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Analogous structure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Vestigial structure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baseline="0" dirty="0" smtClean="0"/>
                        <a:t>embryology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6707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48559"/>
              </p:ext>
            </p:extLst>
          </p:nvPr>
        </p:nvGraphicFramePr>
        <p:xfrm>
          <a:off x="340624" y="5898525"/>
          <a:ext cx="11444856" cy="7276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7276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5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(18) – Chapter 8, Motion and Forces (pp.283-320). </a:t>
            </a:r>
            <a:r>
              <a:rPr lang="en-US" sz="3600" dirty="0" smtClean="0">
                <a:solidFill>
                  <a:srgbClr val="0000CC"/>
                </a:solidFill>
              </a:rPr>
              <a:t>Page 312 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281605"/>
              </p:ext>
            </p:extLst>
          </p:nvPr>
        </p:nvGraphicFramePr>
        <p:xfrm>
          <a:off x="122830" y="1338470"/>
          <a:ext cx="11914497" cy="502649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439236"/>
                <a:gridCol w="3725838"/>
                <a:gridCol w="4749423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1 – p.286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2 – p.295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 3 – p.303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Reference point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Displacement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Motion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Speed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Velocity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Acceleration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Distance-time graph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Speed-time 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Force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Contact force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Noncontact force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Gravity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Friction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Air resistance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Newton’s 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baseline="0" dirty="0" smtClean="0"/>
                        <a:t> law of motion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Newton’s 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baseline="0" dirty="0" smtClean="0"/>
                        <a:t> law of motion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Newton’s 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baseline="0" dirty="0" smtClean="0"/>
                        <a:t> law of motion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114471"/>
              </p:ext>
            </p:extLst>
          </p:nvPr>
        </p:nvGraphicFramePr>
        <p:xfrm>
          <a:off x="144550" y="5979539"/>
          <a:ext cx="11879127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79127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24" y="-170756"/>
            <a:ext cx="11436217" cy="1184856"/>
          </a:xfrm>
        </p:spPr>
        <p:txBody>
          <a:bodyPr>
            <a:noAutofit/>
          </a:bodyPr>
          <a:lstStyle/>
          <a:p>
            <a:r>
              <a:rPr lang="en-US" sz="2700" dirty="0">
                <a:solidFill>
                  <a:srgbClr val="FF0000"/>
                </a:solidFill>
              </a:rPr>
              <a:t>7</a:t>
            </a:r>
            <a:r>
              <a:rPr lang="en-US" sz="2700" baseline="30000" dirty="0" smtClean="0">
                <a:solidFill>
                  <a:srgbClr val="FF0000"/>
                </a:solidFill>
              </a:rPr>
              <a:t>th</a:t>
            </a:r>
            <a:r>
              <a:rPr lang="en-US" sz="2700" dirty="0" smtClean="0">
                <a:solidFill>
                  <a:srgbClr val="FF0000"/>
                </a:solidFill>
              </a:rPr>
              <a:t> grade Vocabulary Words (18) – Chapter 14, Interactions of Living Things (pp. 549-575). </a:t>
            </a:r>
            <a:r>
              <a:rPr lang="en-US" sz="2700" dirty="0" smtClean="0">
                <a:solidFill>
                  <a:srgbClr val="0000CC"/>
                </a:solidFill>
              </a:rPr>
              <a:t>Page 576 has all of the words and page numbers listed.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074198"/>
              </p:ext>
            </p:extLst>
          </p:nvPr>
        </p:nvGraphicFramePr>
        <p:xfrm>
          <a:off x="400809" y="908848"/>
          <a:ext cx="11315845" cy="468952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03263"/>
                <a:gridCol w="3756291"/>
                <a:gridCol w="3756291"/>
              </a:tblGrid>
              <a:tr h="5057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p550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p558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3 –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566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  <a:tr h="3524615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Ecosystem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Abiotic factor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Biotic factor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Population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Community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Biome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Succession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Limiting factor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Biotic potential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Carrying capacity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Habitat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Niche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symbiosis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B69F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Producer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Consumer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Food chain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Food web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Energy pyramid</a:t>
                      </a:r>
                    </a:p>
                  </a:txBody>
                  <a:tcPr>
                    <a:solidFill>
                      <a:srgbClr val="FFB69F"/>
                    </a:solidFill>
                  </a:tcPr>
                </a:tc>
              </a:tr>
              <a:tr h="585793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14953"/>
              </p:ext>
            </p:extLst>
          </p:nvPr>
        </p:nvGraphicFramePr>
        <p:xfrm>
          <a:off x="331985" y="5087156"/>
          <a:ext cx="11444856" cy="7276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44856"/>
              </a:tblGrid>
              <a:tr h="7276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LIST.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2D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12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90151"/>
            <a:ext cx="11771290" cy="110758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(12) </a:t>
            </a:r>
            <a:r>
              <a:rPr lang="en-US" sz="3200" b="1" u="sng" dirty="0">
                <a:solidFill>
                  <a:srgbClr val="FF0000"/>
                </a:solidFill>
              </a:rPr>
              <a:t>– Chapter </a:t>
            </a:r>
            <a:r>
              <a:rPr lang="en-US" sz="3200" b="1" u="sng" dirty="0" smtClean="0">
                <a:solidFill>
                  <a:srgbClr val="FF0000"/>
                </a:solidFill>
              </a:rPr>
              <a:t>5, Matter: Properties and Changes (184-215).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dirty="0" smtClean="0">
                <a:solidFill>
                  <a:srgbClr val="0000CC"/>
                </a:solidFill>
              </a:rPr>
              <a:t>208 </a:t>
            </a:r>
            <a:r>
              <a:rPr lang="en-US" sz="3200" b="1" dirty="0">
                <a:solidFill>
                  <a:srgbClr val="0000CC"/>
                </a:solidFill>
              </a:rPr>
              <a:t>has 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 </a:t>
            </a:r>
            <a:r>
              <a:rPr lang="en-US" sz="3200" b="1" dirty="0"/>
              <a:t>Start on these words after your NOS test.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330761"/>
              </p:ext>
            </p:extLst>
          </p:nvPr>
        </p:nvGraphicFramePr>
        <p:xfrm>
          <a:off x="425000" y="1287886"/>
          <a:ext cx="11153107" cy="504203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5478252"/>
                <a:gridCol w="5674855"/>
              </a:tblGrid>
              <a:tr h="544611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1 (p.186)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2 (p. 198)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78151">
                <a:tc>
                  <a:txBody>
                    <a:bodyPr/>
                    <a:lstStyle/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it-IT" sz="3100" dirty="0" smtClean="0">
                          <a:solidFill>
                            <a:schemeClr val="tx1"/>
                          </a:solidFill>
                        </a:rPr>
                        <a:t>Volume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it-IT" sz="3100" dirty="0" smtClean="0">
                          <a:solidFill>
                            <a:schemeClr val="tx1"/>
                          </a:solidFill>
                        </a:rPr>
                        <a:t>Solid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it-IT" sz="3100" dirty="0" smtClean="0">
                          <a:solidFill>
                            <a:schemeClr val="tx1"/>
                          </a:solidFill>
                        </a:rPr>
                        <a:t>Liquid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it-IT" sz="3100" dirty="0" smtClean="0">
                          <a:solidFill>
                            <a:schemeClr val="tx1"/>
                          </a:solidFill>
                        </a:rPr>
                        <a:t>Gas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it-IT" sz="3100" dirty="0" smtClean="0">
                          <a:solidFill>
                            <a:schemeClr val="tx1"/>
                          </a:solidFill>
                        </a:rPr>
                        <a:t>Physical property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it-IT" sz="3100" dirty="0" smtClean="0">
                          <a:solidFill>
                            <a:schemeClr val="tx1"/>
                          </a:solidFill>
                        </a:rPr>
                        <a:t>Mass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it-IT" sz="3100" dirty="0" smtClean="0">
                          <a:solidFill>
                            <a:schemeClr val="tx1"/>
                          </a:solidFill>
                        </a:rPr>
                        <a:t>Density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it-IT" sz="3100" dirty="0" smtClean="0">
                          <a:solidFill>
                            <a:schemeClr val="tx1"/>
                          </a:solidFill>
                        </a:rPr>
                        <a:t>Solubility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it-IT" sz="3100" dirty="0" smtClean="0">
                          <a:solidFill>
                            <a:schemeClr val="tx1"/>
                          </a:solidFill>
                        </a:rPr>
                        <a:t>Chemical property</a:t>
                      </a:r>
                      <a:endParaRPr lang="en-US" sz="3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Physical change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Chemical</a:t>
                      </a:r>
                      <a:r>
                        <a:rPr lang="en-US" sz="3100" baseline="0" dirty="0" smtClean="0">
                          <a:solidFill>
                            <a:schemeClr val="tx1"/>
                          </a:solidFill>
                        </a:rPr>
                        <a:t> change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3100" baseline="0" dirty="0" smtClean="0">
                          <a:solidFill>
                            <a:schemeClr val="tx1"/>
                          </a:solidFill>
                        </a:rPr>
                        <a:t>Law of conservation of mass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600" baseline="0" dirty="0" smtClean="0">
                          <a:solidFill>
                            <a:schemeClr val="tx1"/>
                          </a:solidFill>
                        </a:rPr>
                        <a:t>*Include the word, a picture, and a definition.*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</a:rPr>
                        <a:t>When you are finished, </a:t>
                      </a:r>
                      <a:r>
                        <a:rPr lang="en-US" sz="2600" baseline="0" smtClean="0">
                          <a:solidFill>
                            <a:srgbClr val="0000CC"/>
                          </a:solidFill>
                        </a:rPr>
                        <a:t>start reading 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</a:rPr>
                        <a:t>Sect. 5.1 (pp.187-195) and completing the margins and Active Reading sections #1-11 (pp. 187-195) and the Lesson Review (pp.196-197, #1-7).</a:t>
                      </a:r>
                      <a:endParaRPr lang="en-US" sz="2600" dirty="0" smtClean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971389"/>
              </p:ext>
            </p:extLst>
          </p:nvPr>
        </p:nvGraphicFramePr>
        <p:xfrm>
          <a:off x="451145" y="6285749"/>
          <a:ext cx="1102393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3931"/>
              </a:tblGrid>
              <a:tr h="39280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52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90151"/>
            <a:ext cx="11771290" cy="110758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(17) </a:t>
            </a:r>
            <a:r>
              <a:rPr lang="en-US" sz="3200" b="1" u="sng" dirty="0">
                <a:solidFill>
                  <a:srgbClr val="FF0000"/>
                </a:solidFill>
              </a:rPr>
              <a:t>– Chapter </a:t>
            </a:r>
            <a:r>
              <a:rPr lang="en-US" sz="3200" b="1" u="sng" dirty="0" smtClean="0">
                <a:solidFill>
                  <a:srgbClr val="FF0000"/>
                </a:solidFill>
              </a:rPr>
              <a:t>6, Matter and Atoms (pp.217-249).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dirty="0" smtClean="0">
                <a:solidFill>
                  <a:srgbClr val="0000CC"/>
                </a:solidFill>
              </a:rPr>
              <a:t>242 </a:t>
            </a:r>
            <a:r>
              <a:rPr lang="en-US" sz="3200" b="1" dirty="0">
                <a:solidFill>
                  <a:srgbClr val="0000CC"/>
                </a:solidFill>
              </a:rPr>
              <a:t>has 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 </a:t>
            </a:r>
            <a:r>
              <a:rPr lang="en-US" sz="3200" b="1" dirty="0"/>
              <a:t>Start on these words after your </a:t>
            </a:r>
            <a:r>
              <a:rPr lang="en-US" sz="3200" b="1" dirty="0" smtClean="0"/>
              <a:t>Matter: Properties &amp; Changes </a:t>
            </a:r>
            <a:r>
              <a:rPr lang="en-US" sz="3200" b="1" dirty="0"/>
              <a:t>test.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806887"/>
              </p:ext>
            </p:extLst>
          </p:nvPr>
        </p:nvGraphicFramePr>
        <p:xfrm>
          <a:off x="425000" y="1287887"/>
          <a:ext cx="10967525" cy="490305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5387097"/>
                <a:gridCol w="5580428"/>
              </a:tblGrid>
              <a:tr h="4916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LESSON 1 (p.219)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LESSON 2 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(p.234)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1418">
                <a:tc>
                  <a:txBody>
                    <a:bodyPr/>
                    <a:lstStyle/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Matter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Atom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Substance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Element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Molecule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Mixture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Heterogeneous mixture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Homogenous mixture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Nucleus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Proton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Neutron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Electron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Electron cloud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Atomic number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Isotope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Ion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*When finished, pick any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two of the words and create a word wall pic (title, pic, and definition)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5845"/>
              </p:ext>
            </p:extLst>
          </p:nvPr>
        </p:nvGraphicFramePr>
        <p:xfrm>
          <a:off x="388266" y="6156960"/>
          <a:ext cx="1102393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3931"/>
              </a:tblGrid>
              <a:tr h="39280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79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90151"/>
            <a:ext cx="11771290" cy="110758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(15) </a:t>
            </a:r>
            <a:r>
              <a:rPr lang="en-US" sz="3200" b="1" u="sng" dirty="0">
                <a:solidFill>
                  <a:srgbClr val="FF0000"/>
                </a:solidFill>
              </a:rPr>
              <a:t>– Chapter 7</a:t>
            </a:r>
            <a:r>
              <a:rPr lang="en-US" sz="3200" b="1" u="sng" dirty="0" smtClean="0">
                <a:solidFill>
                  <a:srgbClr val="FF0000"/>
                </a:solidFill>
              </a:rPr>
              <a:t>, The Periodic Table (pp.254-288).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dirty="0" smtClean="0">
                <a:solidFill>
                  <a:srgbClr val="0000CC"/>
                </a:solidFill>
              </a:rPr>
              <a:t>280 </a:t>
            </a:r>
            <a:r>
              <a:rPr lang="en-US" sz="3200" b="1" dirty="0">
                <a:solidFill>
                  <a:srgbClr val="0000CC"/>
                </a:solidFill>
              </a:rPr>
              <a:t>has 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 </a:t>
            </a:r>
            <a:r>
              <a:rPr lang="en-US" sz="3200" b="1" dirty="0"/>
              <a:t>Start on these words after your </a:t>
            </a:r>
            <a:r>
              <a:rPr lang="en-US" sz="3200" b="1" dirty="0" smtClean="0"/>
              <a:t>Matter and Atoms </a:t>
            </a:r>
            <a:r>
              <a:rPr lang="en-US" sz="3200" b="1" dirty="0"/>
              <a:t>test.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045099"/>
              </p:ext>
            </p:extLst>
          </p:nvPr>
        </p:nvGraphicFramePr>
        <p:xfrm>
          <a:off x="425000" y="1287886"/>
          <a:ext cx="11153108" cy="471113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630834"/>
                <a:gridCol w="3761137"/>
                <a:gridCol w="3761137"/>
              </a:tblGrid>
              <a:tr h="585270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1 (p.254)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2 (p.264)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3 (p.272)</a:t>
                      </a:r>
                    </a:p>
                  </a:txBody>
                  <a:tcPr/>
                </a:tc>
              </a:tr>
              <a:tr h="4125862">
                <a:tc>
                  <a:txBody>
                    <a:bodyPr/>
                    <a:lstStyle/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Periodic table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Metal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Luster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Ductility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Malleability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Alkali metal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Alkaline earth metal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Transition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element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Nonmetal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Halogen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Noble gas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Metalloid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Semiconductor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430544"/>
              </p:ext>
            </p:extLst>
          </p:nvPr>
        </p:nvGraphicFramePr>
        <p:xfrm>
          <a:off x="423436" y="6050222"/>
          <a:ext cx="1117281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2819"/>
              </a:tblGrid>
              <a:tr h="39280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97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90151"/>
            <a:ext cx="11771290" cy="110758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(10) </a:t>
            </a:r>
            <a:r>
              <a:rPr lang="en-US" sz="3200" b="1" u="sng" dirty="0">
                <a:solidFill>
                  <a:srgbClr val="FF0000"/>
                </a:solidFill>
              </a:rPr>
              <a:t>– Chapter </a:t>
            </a:r>
            <a:r>
              <a:rPr lang="en-US" sz="3200" b="1" u="sng" dirty="0" smtClean="0">
                <a:solidFill>
                  <a:srgbClr val="FF0000"/>
                </a:solidFill>
              </a:rPr>
              <a:t>8 Elements and Chemical Bonds, (pp.297-330).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dirty="0" smtClean="0">
                <a:solidFill>
                  <a:srgbClr val="0000CC"/>
                </a:solidFill>
              </a:rPr>
              <a:t>322 </a:t>
            </a:r>
            <a:r>
              <a:rPr lang="en-US" sz="3200" b="1" dirty="0">
                <a:solidFill>
                  <a:srgbClr val="0000CC"/>
                </a:solidFill>
              </a:rPr>
              <a:t>has 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 </a:t>
            </a:r>
            <a:r>
              <a:rPr lang="en-US" sz="3200" b="1" dirty="0"/>
              <a:t>Start on these words after your </a:t>
            </a:r>
            <a:r>
              <a:rPr lang="en-US" sz="3200" b="1" dirty="0" smtClean="0"/>
              <a:t>Ch. 7 Periodic Table </a:t>
            </a:r>
            <a:r>
              <a:rPr lang="en-US" sz="3200" b="1" dirty="0"/>
              <a:t>test.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683601"/>
              </p:ext>
            </p:extLst>
          </p:nvPr>
        </p:nvGraphicFramePr>
        <p:xfrm>
          <a:off x="425000" y="1287886"/>
          <a:ext cx="11153108" cy="284397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630834"/>
                <a:gridCol w="3761137"/>
                <a:gridCol w="3761137"/>
              </a:tblGrid>
              <a:tr h="435988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1 (p.298)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2 (p.307)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3 (p.315)</a:t>
                      </a:r>
                    </a:p>
                  </a:txBody>
                  <a:tcPr/>
                </a:tc>
              </a:tr>
              <a:tr h="2280090">
                <a:tc>
                  <a:txBody>
                    <a:bodyPr/>
                    <a:lstStyle/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Chemical bond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Valence electrons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Electron dot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diagram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Covalent bond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Molecule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Polar molecule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Chemical 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Ionic bond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Metallic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bond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0111"/>
              </p:ext>
            </p:extLst>
          </p:nvPr>
        </p:nvGraphicFramePr>
        <p:xfrm>
          <a:off x="478855" y="4100946"/>
          <a:ext cx="11172819" cy="789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2819"/>
              </a:tblGrid>
              <a:tr h="789709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99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90151"/>
            <a:ext cx="11771290" cy="110758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(17) </a:t>
            </a:r>
            <a:r>
              <a:rPr lang="en-US" sz="3200" b="1" u="sng" dirty="0">
                <a:solidFill>
                  <a:srgbClr val="FF0000"/>
                </a:solidFill>
              </a:rPr>
              <a:t>– Chapter 9</a:t>
            </a:r>
            <a:r>
              <a:rPr lang="en-US" sz="3200" b="1" u="sng" dirty="0" smtClean="0">
                <a:solidFill>
                  <a:srgbClr val="FF0000"/>
                </a:solidFill>
              </a:rPr>
              <a:t> Mixtures, Solubility,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andAcid</a:t>
            </a:r>
            <a:r>
              <a:rPr lang="en-US" sz="3200" b="1" u="sng" dirty="0" smtClean="0">
                <a:solidFill>
                  <a:srgbClr val="FF0000"/>
                </a:solidFill>
              </a:rPr>
              <a:t>/Base Solutions, (pp.334-370).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dirty="0" smtClean="0">
                <a:solidFill>
                  <a:srgbClr val="0000CC"/>
                </a:solidFill>
              </a:rPr>
              <a:t>362 </a:t>
            </a:r>
            <a:r>
              <a:rPr lang="en-US" sz="3200" b="1" dirty="0">
                <a:solidFill>
                  <a:srgbClr val="0000CC"/>
                </a:solidFill>
              </a:rPr>
              <a:t>has 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 </a:t>
            </a:r>
            <a:r>
              <a:rPr lang="en-US" sz="3200" b="1" dirty="0"/>
              <a:t>Start on these words after your </a:t>
            </a:r>
            <a:r>
              <a:rPr lang="en-US" sz="3200" b="1" dirty="0" smtClean="0"/>
              <a:t>Ch. 8 </a:t>
            </a:r>
            <a:r>
              <a:rPr lang="en-US" sz="3200" b="1" dirty="0"/>
              <a:t>test.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364526"/>
              </p:ext>
            </p:extLst>
          </p:nvPr>
        </p:nvGraphicFramePr>
        <p:xfrm>
          <a:off x="425000" y="1287886"/>
          <a:ext cx="11153108" cy="471113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630834"/>
                <a:gridCol w="3761137"/>
                <a:gridCol w="3761137"/>
              </a:tblGrid>
              <a:tr h="585270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1 (p.336)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2 (p.344)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3 (p.354)</a:t>
                      </a:r>
                    </a:p>
                  </a:txBody>
                  <a:tcPr/>
                </a:tc>
              </a:tr>
              <a:tr h="4125862">
                <a:tc>
                  <a:txBody>
                    <a:bodyPr/>
                    <a:lstStyle/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Substance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Mixture 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Heterogeneous mixture 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Homogeneous mixture 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Solute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Polar molecule 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Concentration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Solubility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Saturated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solution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Unsaturated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Acid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Hydronium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ion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pH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indicator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103175"/>
              </p:ext>
            </p:extLst>
          </p:nvPr>
        </p:nvGraphicFramePr>
        <p:xfrm>
          <a:off x="436315" y="5702493"/>
          <a:ext cx="1117281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2819"/>
              </a:tblGrid>
              <a:tr h="39280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80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81" y="0"/>
            <a:ext cx="11771290" cy="1516976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(17) </a:t>
            </a:r>
            <a:r>
              <a:rPr lang="en-US" sz="3200" b="1" u="sng" dirty="0">
                <a:solidFill>
                  <a:srgbClr val="FF0000"/>
                </a:solidFill>
              </a:rPr>
              <a:t>– Chapter </a:t>
            </a:r>
            <a:r>
              <a:rPr lang="en-US" sz="3200" b="1" u="sng" dirty="0" smtClean="0">
                <a:solidFill>
                  <a:srgbClr val="FF0000"/>
                </a:solidFill>
              </a:rPr>
              <a:t>10: Chemical Reactions and Equations (pp.375-408).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dirty="0" smtClean="0">
                <a:solidFill>
                  <a:srgbClr val="0000CC"/>
                </a:solidFill>
              </a:rPr>
              <a:t>400 </a:t>
            </a:r>
            <a:r>
              <a:rPr lang="en-US" sz="3200" b="1" dirty="0">
                <a:solidFill>
                  <a:srgbClr val="0000CC"/>
                </a:solidFill>
              </a:rPr>
              <a:t>has 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 </a:t>
            </a:r>
            <a:r>
              <a:rPr lang="en-US" sz="3200" b="1" dirty="0" smtClean="0"/>
              <a:t>Silently read a book when you are finished.</a:t>
            </a:r>
            <a:endParaRPr lang="en-US" sz="3200" b="1" u="sng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474563"/>
              </p:ext>
            </p:extLst>
          </p:nvPr>
        </p:nvGraphicFramePr>
        <p:xfrm>
          <a:off x="277091" y="1516976"/>
          <a:ext cx="11611279" cy="448204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779989"/>
                <a:gridCol w="3915645"/>
                <a:gridCol w="3915645"/>
              </a:tblGrid>
              <a:tr h="59432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1 (p.376)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2 (p.387)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3 (p.393)</a:t>
                      </a:r>
                    </a:p>
                  </a:txBody>
                  <a:tcPr/>
                </a:tc>
              </a:tr>
              <a:tr h="3887714">
                <a:tc>
                  <a:txBody>
                    <a:bodyPr/>
                    <a:lstStyle/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Chemical reaction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Chemical equation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Reactant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Law of conservation of mass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Coefficient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Synthesis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Decomposition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Single replacement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Double replacement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combustion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Endothermic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Exothermic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Activation energy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Catalyst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Enzyme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inhibitor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23436" y="6050222"/>
          <a:ext cx="1117281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2819"/>
              </a:tblGrid>
              <a:tr h="39280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44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00" y="138546"/>
            <a:ext cx="11771290" cy="1170612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(8) </a:t>
            </a:r>
            <a:r>
              <a:rPr lang="en-US" sz="3200" b="1" u="sng" dirty="0">
                <a:solidFill>
                  <a:srgbClr val="FF0000"/>
                </a:solidFill>
              </a:rPr>
              <a:t>– Chapter </a:t>
            </a:r>
            <a:r>
              <a:rPr lang="en-US" sz="3200" b="1" u="sng" dirty="0" smtClean="0">
                <a:solidFill>
                  <a:srgbClr val="FF0000"/>
                </a:solidFill>
              </a:rPr>
              <a:t>11: Plant Processes (pp.418-433).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dirty="0" smtClean="0">
                <a:solidFill>
                  <a:srgbClr val="0000CC"/>
                </a:solidFill>
              </a:rPr>
              <a:t>434 </a:t>
            </a:r>
            <a:r>
              <a:rPr lang="en-US" sz="3200" b="1" dirty="0">
                <a:solidFill>
                  <a:srgbClr val="0000CC"/>
                </a:solidFill>
              </a:rPr>
              <a:t>has 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25220"/>
              </p:ext>
            </p:extLst>
          </p:nvPr>
        </p:nvGraphicFramePr>
        <p:xfrm>
          <a:off x="304800" y="1184466"/>
          <a:ext cx="11166763" cy="448204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6830291"/>
                <a:gridCol w="4336472"/>
              </a:tblGrid>
              <a:tr h="59432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1 (p.418)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2 (p.426)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714">
                <a:tc>
                  <a:txBody>
                    <a:bodyPr/>
                    <a:lstStyle/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Cellular respiration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u="sng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– the ability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to do work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u="sng" dirty="0" smtClean="0">
                          <a:solidFill>
                            <a:schemeClr val="tx1"/>
                          </a:solidFill>
                        </a:rPr>
                        <a:t>Molecule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– two or more atoms bonded together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Photosynthesis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Photoperiodism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Plant hormone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Stimulus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tropism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38867"/>
              </p:ext>
            </p:extLst>
          </p:nvPr>
        </p:nvGraphicFramePr>
        <p:xfrm>
          <a:off x="312600" y="5662879"/>
          <a:ext cx="1117281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2819"/>
              </a:tblGrid>
              <a:tr h="39280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51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81" y="0"/>
            <a:ext cx="11771290" cy="1516976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(14) </a:t>
            </a:r>
            <a:r>
              <a:rPr lang="en-US" sz="3200" b="1" u="sng" dirty="0">
                <a:solidFill>
                  <a:srgbClr val="FF0000"/>
                </a:solidFill>
              </a:rPr>
              <a:t>– Chapter </a:t>
            </a:r>
            <a:r>
              <a:rPr lang="en-US" sz="3200" b="1" u="sng" dirty="0" smtClean="0">
                <a:solidFill>
                  <a:srgbClr val="FF0000"/>
                </a:solidFill>
              </a:rPr>
              <a:t>12: Matter and Energy in the Environment (pp.447-469).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dirty="0" smtClean="0">
                <a:solidFill>
                  <a:srgbClr val="0000CC"/>
                </a:solidFill>
              </a:rPr>
              <a:t>470 </a:t>
            </a:r>
            <a:r>
              <a:rPr lang="en-US" sz="3200" b="1" dirty="0">
                <a:solidFill>
                  <a:srgbClr val="0000CC"/>
                </a:solidFill>
              </a:rPr>
              <a:t>has 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049670"/>
              </p:ext>
            </p:extLst>
          </p:nvPr>
        </p:nvGraphicFramePr>
        <p:xfrm>
          <a:off x="277091" y="1516976"/>
          <a:ext cx="11611279" cy="448204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779989"/>
                <a:gridCol w="3915645"/>
                <a:gridCol w="3915645"/>
              </a:tblGrid>
              <a:tr h="59432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1 (p.447)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2 (p.452)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3 </a:t>
                      </a:r>
                      <a:r>
                        <a:rPr lang="en-US" sz="3100" smtClean="0">
                          <a:solidFill>
                            <a:schemeClr val="tx1"/>
                          </a:solidFill>
                        </a:rPr>
                        <a:t>(p.463)</a:t>
                      </a:r>
                      <a:endParaRPr lang="en-US" sz="3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714">
                <a:tc>
                  <a:txBody>
                    <a:bodyPr/>
                    <a:lstStyle/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Ecosystem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Biotic factor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Abiotic factor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Climate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Atmosphere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Evaporation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Condensation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Precipitation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Nitrogen fixation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Photosynthesis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Chemosynthesis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chain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Food web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Energy pyramid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23436" y="6050222"/>
          <a:ext cx="1117281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2819"/>
              </a:tblGrid>
              <a:tr h="39280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91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81" y="0"/>
            <a:ext cx="11771290" cy="1516976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(16) </a:t>
            </a:r>
            <a:r>
              <a:rPr lang="en-US" sz="3200" b="1" u="sng" dirty="0">
                <a:solidFill>
                  <a:srgbClr val="FF0000"/>
                </a:solidFill>
              </a:rPr>
              <a:t>– Chapter </a:t>
            </a:r>
            <a:r>
              <a:rPr lang="en-US" sz="3200" b="1" u="sng" dirty="0" smtClean="0">
                <a:solidFill>
                  <a:srgbClr val="FF0000"/>
                </a:solidFill>
              </a:rPr>
              <a:t>1: Sun-Earth-Moon System (pp. </a:t>
            </a:r>
            <a:r>
              <a:rPr lang="en-US" sz="3200" b="1" u="sng" smtClean="0">
                <a:solidFill>
                  <a:srgbClr val="FF0000"/>
                </a:solidFill>
              </a:rPr>
              <a:t>10-35).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u="sng" dirty="0" smtClean="0">
                <a:solidFill>
                  <a:srgbClr val="00B050"/>
                </a:solidFill>
              </a:rPr>
              <a:t>36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</a:rPr>
              <a:t>has </a:t>
            </a:r>
            <a:r>
              <a:rPr lang="en-US" sz="3200" b="1" dirty="0">
                <a:solidFill>
                  <a:srgbClr val="0000CC"/>
                </a:solidFill>
              </a:rPr>
              <a:t>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341000"/>
              </p:ext>
            </p:extLst>
          </p:nvPr>
        </p:nvGraphicFramePr>
        <p:xfrm>
          <a:off x="277091" y="1516976"/>
          <a:ext cx="11611279" cy="448204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779989"/>
                <a:gridCol w="3915645"/>
                <a:gridCol w="3915645"/>
              </a:tblGrid>
              <a:tr h="59432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1 (p.11)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2 (p.21)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3 </a:t>
                      </a:r>
                      <a:r>
                        <a:rPr lang="en-US" sz="3100" smtClean="0">
                          <a:solidFill>
                            <a:schemeClr val="tx1"/>
                          </a:solidFill>
                        </a:rPr>
                        <a:t>(p.29)</a:t>
                      </a:r>
                      <a:endParaRPr lang="en-US" sz="3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714">
                <a:tc>
                  <a:txBody>
                    <a:bodyPr/>
                    <a:lstStyle/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Equator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(know what and where it is)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Equinox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Orbit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Revolution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Rotation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Rotation axis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Solstice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Maria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Waning phase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Waxing 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Lunar eclipse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Penumbra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Solar eclipse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Tide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Umbra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23436" y="6050222"/>
          <a:ext cx="1117281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2819"/>
              </a:tblGrid>
              <a:tr h="39280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02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(17) – Chapter 1, Our Planet Earth (pp.9-39). </a:t>
            </a:r>
            <a:r>
              <a:rPr lang="en-US" sz="3600" dirty="0" smtClean="0">
                <a:solidFill>
                  <a:srgbClr val="0000CC"/>
                </a:solidFill>
              </a:rPr>
              <a:t>Page </a:t>
            </a:r>
            <a:r>
              <a:rPr lang="en-US" sz="3600" dirty="0">
                <a:solidFill>
                  <a:srgbClr val="0000CC"/>
                </a:solidFill>
              </a:rPr>
              <a:t>3</a:t>
            </a:r>
            <a:r>
              <a:rPr lang="en-US" sz="3600" dirty="0" smtClean="0">
                <a:solidFill>
                  <a:srgbClr val="0000CC"/>
                </a:solidFill>
              </a:rPr>
              <a:t>2 has all of the words and page numbers listed too. </a:t>
            </a:r>
            <a:r>
              <a:rPr lang="en-US" sz="3600" dirty="0" smtClean="0"/>
              <a:t>Start on these words after your Ch.8 test.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194519"/>
              </p:ext>
            </p:extLst>
          </p:nvPr>
        </p:nvGraphicFramePr>
        <p:xfrm>
          <a:off x="309093" y="1338470"/>
          <a:ext cx="10746834" cy="48176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373417"/>
                <a:gridCol w="5373417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1 – p.10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2 – p.22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Biosphere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Atmosphere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Hydrosphere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Cryosphere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Groundwater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Geosphere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Mineral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rock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Water cycle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Evaporation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Transpiration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Condensation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Precipitation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Weather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Climate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Rock cycle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uplift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1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32" y="0"/>
            <a:ext cx="11588688" cy="1516976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grade Vocabulary Words </a:t>
            </a:r>
            <a:r>
              <a:rPr lang="en-US" sz="3200" b="1" u="sng" dirty="0" smtClean="0">
                <a:solidFill>
                  <a:srgbClr val="FF0000"/>
                </a:solidFill>
              </a:rPr>
              <a:t>(12) </a:t>
            </a:r>
            <a:r>
              <a:rPr lang="en-US" sz="3200" b="1" u="sng" dirty="0">
                <a:solidFill>
                  <a:srgbClr val="FF0000"/>
                </a:solidFill>
              </a:rPr>
              <a:t>– Chapter </a:t>
            </a:r>
            <a:r>
              <a:rPr lang="en-US" sz="3200" b="1" u="sng" dirty="0" smtClean="0">
                <a:solidFill>
                  <a:srgbClr val="FF0000"/>
                </a:solidFill>
              </a:rPr>
              <a:t>2: The Solar System (pp. </a:t>
            </a:r>
            <a:r>
              <a:rPr lang="en-US" sz="3200" b="1" u="sng" smtClean="0">
                <a:solidFill>
                  <a:srgbClr val="FF0000"/>
                </a:solidFill>
              </a:rPr>
              <a:t>49-79).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u="sng" dirty="0" smtClean="0">
                <a:solidFill>
                  <a:srgbClr val="0000CC"/>
                </a:solidFill>
              </a:rPr>
              <a:t>80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</a:rPr>
              <a:t>has </a:t>
            </a:r>
            <a:r>
              <a:rPr lang="en-US" sz="3200" b="1" dirty="0">
                <a:solidFill>
                  <a:srgbClr val="0000CC"/>
                </a:solidFill>
              </a:rPr>
              <a:t>all of the words and page numbers listed too</a:t>
            </a:r>
            <a:r>
              <a:rPr lang="en-US" sz="3200" b="1" dirty="0" smtClean="0">
                <a:solidFill>
                  <a:srgbClr val="0000CC"/>
                </a:solidFill>
              </a:rPr>
              <a:t>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872404"/>
              </p:ext>
            </p:extLst>
          </p:nvPr>
        </p:nvGraphicFramePr>
        <p:xfrm>
          <a:off x="277093" y="1223260"/>
          <a:ext cx="11611278" cy="496824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826735"/>
                <a:gridCol w="2928181"/>
                <a:gridCol w="2640938"/>
                <a:gridCol w="3215424"/>
              </a:tblGrid>
              <a:tr h="94558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1 (p.51)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2 (p.59)</a:t>
                      </a:r>
                      <a:endParaRPr lang="en-US" sz="3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3 (p.67)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 smtClean="0">
                          <a:solidFill>
                            <a:schemeClr val="tx1"/>
                          </a:solidFill>
                        </a:rPr>
                        <a:t>LESSON 4 (p.75)</a:t>
                      </a:r>
                    </a:p>
                  </a:txBody>
                  <a:tcPr/>
                </a:tc>
              </a:tr>
              <a:tr h="3587661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Asteroid p53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Comet p53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Astronomical unit p54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Period of revolution p54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Period of rotation p54</a:t>
                      </a:r>
                    </a:p>
                    <a:p>
                      <a:pPr marL="742950" indent="-742950">
                        <a:buFont typeface="+mj-lt"/>
                        <a:buAutoNum type="arabicPeriod"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Terrestrial planet p59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Greenhouse effect p61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800" baseline="0" dirty="0" smtClean="0"/>
                        <a:t>Galilean moons p69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Meteoroid p78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Meteor p78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Meteorite p78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Impact crater p78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60248"/>
              </p:ext>
            </p:extLst>
          </p:nvPr>
        </p:nvGraphicFramePr>
        <p:xfrm>
          <a:off x="323566" y="5715000"/>
          <a:ext cx="1117281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2819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80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04" y="180304"/>
            <a:ext cx="11481779" cy="819804"/>
          </a:xfrm>
        </p:spPr>
        <p:txBody>
          <a:bodyPr>
            <a:no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8</a:t>
            </a:r>
            <a:r>
              <a:rPr lang="en-US" sz="3600" b="1" u="sng" baseline="30000" dirty="0">
                <a:solidFill>
                  <a:srgbClr val="FF0000"/>
                </a:solidFill>
              </a:rPr>
              <a:t>th</a:t>
            </a:r>
            <a:r>
              <a:rPr lang="en-US" sz="3600" b="1" u="sng" dirty="0">
                <a:solidFill>
                  <a:srgbClr val="FF0000"/>
                </a:solidFill>
              </a:rPr>
              <a:t> grade Vocabulary Words </a:t>
            </a:r>
            <a:r>
              <a:rPr lang="en-US" sz="3600" b="1" u="sng" dirty="0" smtClean="0">
                <a:solidFill>
                  <a:srgbClr val="FF0000"/>
                </a:solidFill>
              </a:rPr>
              <a:t>(22) – Chapter 3 vocab (Stars &amp; Galaxies).</a:t>
            </a:r>
            <a:r>
              <a:rPr lang="en-US" sz="36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>
                <a:solidFill>
                  <a:srgbClr val="0000CC"/>
                </a:solidFill>
              </a:rPr>
              <a:t>Page </a:t>
            </a:r>
            <a:r>
              <a:rPr lang="en-US" sz="3600" b="1" u="sng" dirty="0" smtClean="0">
                <a:solidFill>
                  <a:srgbClr val="0000CC"/>
                </a:solidFill>
              </a:rPr>
              <a:t>126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00CC"/>
                </a:solidFill>
              </a:rPr>
              <a:t>has all of the words and page </a:t>
            </a:r>
            <a:r>
              <a:rPr lang="en-US" sz="3600" b="1" dirty="0" smtClean="0">
                <a:solidFill>
                  <a:srgbClr val="0000CC"/>
                </a:solidFill>
              </a:rPr>
              <a:t>#s </a:t>
            </a:r>
            <a:r>
              <a:rPr lang="en-US" sz="3600" b="1" dirty="0">
                <a:solidFill>
                  <a:srgbClr val="0000CC"/>
                </a:solidFill>
              </a:rPr>
              <a:t>listed too.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875453"/>
              </p:ext>
            </p:extLst>
          </p:nvPr>
        </p:nvGraphicFramePr>
        <p:xfrm>
          <a:off x="446852" y="1117051"/>
          <a:ext cx="11295882" cy="542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7941"/>
                <a:gridCol w="564794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Lesson 1 – p.95</a:t>
                      </a:r>
                      <a:endParaRPr lang="en-US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Lesson 2 – p.103</a:t>
                      </a:r>
                      <a:endParaRPr lang="en-US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401668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Spectroscope p97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Astronomical unit p98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Light-year p98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Apparent magnitude p99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Luminosity p99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Nuclear fusion p103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Star p103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Radiative zone p104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Convection zone p104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Photosphere p104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Chromosphere p104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Corona p104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err="1" smtClean="0"/>
                        <a:t>Hertzsprung</a:t>
                      </a:r>
                      <a:r>
                        <a:rPr lang="en-US" sz="2200" baseline="0" dirty="0" smtClean="0"/>
                        <a:t>-Russell diagram p107</a:t>
                      </a:r>
                      <a:endParaRPr lang="en-US" sz="2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641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200" b="1" baseline="0" dirty="0" smtClean="0"/>
                        <a:t>Lesson 3 – p.111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200" b="1" dirty="0" smtClean="0"/>
                        <a:t>Lesson 4 – p.119</a:t>
                      </a:r>
                      <a:endParaRPr lang="en-US" sz="2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266100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Nebula p111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White dwarf p113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Supernova p113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Neutron star p114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Black hole p114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dirty="0" smtClean="0"/>
                        <a:t>Galaxy</a:t>
                      </a:r>
                      <a:r>
                        <a:rPr lang="en-US" sz="2200" baseline="0" dirty="0" smtClean="0"/>
                        <a:t> p119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Dark matter p119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Bing Bang theory p124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200" baseline="0" dirty="0" smtClean="0"/>
                        <a:t>Doppler shift p124</a:t>
                      </a:r>
                      <a:endParaRPr lang="en-US" sz="2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6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84" y="128790"/>
            <a:ext cx="11340111" cy="978794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8</a:t>
            </a:r>
            <a:r>
              <a:rPr lang="en-US" sz="3200" b="1" u="sng" baseline="30000" dirty="0">
                <a:solidFill>
                  <a:srgbClr val="FF0000"/>
                </a:solidFill>
              </a:rPr>
              <a:t>th</a:t>
            </a:r>
            <a:r>
              <a:rPr lang="en-US" sz="3200" b="1" u="sng" dirty="0">
                <a:solidFill>
                  <a:srgbClr val="FF0000"/>
                </a:solidFill>
              </a:rPr>
              <a:t> grade Vocabulary Words (12) </a:t>
            </a:r>
            <a:r>
              <a:rPr lang="en-US" sz="3200" b="1" u="sng" dirty="0" smtClean="0">
                <a:solidFill>
                  <a:srgbClr val="FF0000"/>
                </a:solidFill>
              </a:rPr>
              <a:t>– Chapter 4 (Exploring Space) , </a:t>
            </a:r>
            <a:r>
              <a:rPr lang="en-US" sz="3200" dirty="0"/>
              <a:t>(pp.141-166</a:t>
            </a:r>
            <a:r>
              <a:rPr lang="en-US" sz="3200" dirty="0" smtClean="0"/>
              <a:t>) </a:t>
            </a:r>
            <a:r>
              <a:rPr lang="en-US" sz="3200" b="1" dirty="0">
                <a:solidFill>
                  <a:srgbClr val="0000CC"/>
                </a:solidFill>
              </a:rPr>
              <a:t>Page </a:t>
            </a:r>
            <a:r>
              <a:rPr lang="en-US" sz="3200" b="1" u="sng" dirty="0" smtClean="0">
                <a:solidFill>
                  <a:srgbClr val="0000CC"/>
                </a:solidFill>
              </a:rPr>
              <a:t>168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00CC"/>
                </a:solidFill>
              </a:rPr>
              <a:t>has all of the words and page </a:t>
            </a:r>
            <a:r>
              <a:rPr lang="en-US" sz="3200" b="1" dirty="0" smtClean="0">
                <a:solidFill>
                  <a:srgbClr val="0000CC"/>
                </a:solidFill>
              </a:rPr>
              <a:t>numbers listed.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494779"/>
              </p:ext>
            </p:extLst>
          </p:nvPr>
        </p:nvGraphicFramePr>
        <p:xfrm>
          <a:off x="262649" y="1107584"/>
          <a:ext cx="11295882" cy="5299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7941"/>
                <a:gridCol w="564794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Lesson 1 – p.141</a:t>
                      </a:r>
                      <a:endParaRPr lang="en-US" sz="3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Lesson 2 – p.153</a:t>
                      </a:r>
                      <a:endParaRPr lang="en-US" sz="3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401668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Electromagnetic spectrum p142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Refracting telescope p144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Reflecting telescope p144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Radio telescope p145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Rocket p153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Satellite p154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Space probe p155 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Lunar p155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Project Apollo p156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Space shuttle p156</a:t>
                      </a:r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641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800" b="1" baseline="0" dirty="0" smtClean="0"/>
                        <a:t>Lesson 3 – p.161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28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550171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Extraterrestrial life p165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800" baseline="0" dirty="0" smtClean="0"/>
                        <a:t>Astrobiology p165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71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6</a:t>
            </a:r>
            <a:r>
              <a:rPr lang="en-US" sz="36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b="1" u="sng" dirty="0" smtClean="0">
                <a:solidFill>
                  <a:srgbClr val="FF0000"/>
                </a:solidFill>
              </a:rPr>
              <a:t> grade Vocabulary Words (13) – Chapter 2, Weathering and Soil (pp.43-69).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00CC"/>
                </a:solidFill>
              </a:rPr>
              <a:t>Page </a:t>
            </a:r>
            <a:r>
              <a:rPr lang="en-US" sz="3600" dirty="0">
                <a:solidFill>
                  <a:srgbClr val="0000CC"/>
                </a:solidFill>
              </a:rPr>
              <a:t>6</a:t>
            </a:r>
            <a:r>
              <a:rPr lang="en-US" sz="3600" dirty="0" smtClean="0">
                <a:solidFill>
                  <a:srgbClr val="0000CC"/>
                </a:solidFill>
              </a:rPr>
              <a:t>2 has all of the words and page numbers listed too. </a:t>
            </a:r>
            <a:r>
              <a:rPr lang="en-US" sz="3600" dirty="0" smtClean="0"/>
              <a:t>Start on these words after your Ch.1 test.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128383"/>
              </p:ext>
            </p:extLst>
          </p:nvPr>
        </p:nvGraphicFramePr>
        <p:xfrm>
          <a:off x="309093" y="1338470"/>
          <a:ext cx="10746834" cy="48176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373417"/>
                <a:gridCol w="5373417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1 – p.44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2 – p.53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Weathering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Mechanical weathering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Chemical weathering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dk1"/>
                          </a:solidFill>
                        </a:rPr>
                        <a:t>oxidation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Soil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Organic matter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Pore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Decomposition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Parent</a:t>
                      </a: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 material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Climate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Topography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Biota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horizon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6</a:t>
            </a:r>
            <a:r>
              <a:rPr lang="en-US" sz="36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b="1" u="sng" dirty="0" smtClean="0">
                <a:solidFill>
                  <a:srgbClr val="FF0000"/>
                </a:solidFill>
              </a:rPr>
              <a:t> grade Vocabulary Words (15) – Chapter 3, Erosion and Deposition (pp.73-108).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00CC"/>
                </a:solidFill>
              </a:rPr>
              <a:t>Page 100 has all of the words and page numbers listed too. </a:t>
            </a:r>
            <a:r>
              <a:rPr lang="en-US" sz="3600" dirty="0" smtClean="0"/>
              <a:t>Start on these words after your Energy test.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178212"/>
              </p:ext>
            </p:extLst>
          </p:nvPr>
        </p:nvGraphicFramePr>
        <p:xfrm>
          <a:off x="193965" y="1427018"/>
          <a:ext cx="11762509" cy="450901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395363"/>
                <a:gridCol w="3678309"/>
                <a:gridCol w="4688837"/>
              </a:tblGrid>
              <a:tr h="55153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1 – p.74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2 – p.84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 3 – p.93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68933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Erosion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Deposition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Meander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Longshore current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Delta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Abrasion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Dune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Loess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Mass wasting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Landslide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Talus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Glacier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Till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Moraine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Outwash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44550" y="5979539"/>
          <a:ext cx="11879127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79127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9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(22) – Chapter 4, Earth’s Atmosphere (pp.119-159). </a:t>
            </a:r>
            <a:r>
              <a:rPr lang="en-US" sz="3600" dirty="0" smtClean="0">
                <a:solidFill>
                  <a:srgbClr val="0000CC"/>
                </a:solidFill>
              </a:rPr>
              <a:t>Page 150 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177054"/>
              </p:ext>
            </p:extLst>
          </p:nvPr>
        </p:nvGraphicFramePr>
        <p:xfrm>
          <a:off x="309093" y="1338470"/>
          <a:ext cx="11044708" cy="520133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61177"/>
                <a:gridCol w="2761177"/>
                <a:gridCol w="2761177"/>
                <a:gridCol w="2761177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p.118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p.127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p.136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4 –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p.143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Atmosphere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Water vapor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Troposphere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Stratosphere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Ozone layer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ionosphere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Radiation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Conduction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Convection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Stability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 inversion</a:t>
                      </a: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Wind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Trade winds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err="1" smtClean="0">
                          <a:solidFill>
                            <a:schemeClr val="tx1"/>
                          </a:solidFill>
                        </a:rPr>
                        <a:t>Westerlies</a:t>
                      </a: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Polar easterlies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Jet stream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Sea breeze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Land breeze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Air pollution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Acid precipitation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Photochemical smog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Particulate matter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7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(19) – Chapter 5, Weather (pp.164-189). </a:t>
            </a:r>
            <a:r>
              <a:rPr lang="en-US" sz="3600" dirty="0" smtClean="0">
                <a:solidFill>
                  <a:srgbClr val="0000CC"/>
                </a:solidFill>
              </a:rPr>
              <a:t>Page 190 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755745"/>
              </p:ext>
            </p:extLst>
          </p:nvPr>
        </p:nvGraphicFramePr>
        <p:xfrm>
          <a:off x="321972" y="1339329"/>
          <a:ext cx="11328726" cy="48176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76242"/>
                <a:gridCol w="3776242"/>
                <a:gridCol w="3776242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p.165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p.173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– p.185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Weather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Air pressure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Humidity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Relative humidity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Dew point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Precipitation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Water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High-pressure system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Low-pressure system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Air mass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Tornado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Hurricane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Blizzard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Surface report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Upper-air report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Doppler radar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Isobar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Computer model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7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(16) – Chapter 6, Climate (pp.205-229). </a:t>
            </a:r>
            <a:r>
              <a:rPr lang="en-US" sz="3600" dirty="0" smtClean="0">
                <a:solidFill>
                  <a:srgbClr val="0000CC"/>
                </a:solidFill>
              </a:rPr>
              <a:t>Page </a:t>
            </a:r>
            <a:r>
              <a:rPr lang="en-US" sz="3600" dirty="0" smtClean="0">
                <a:solidFill>
                  <a:srgbClr val="00B050"/>
                </a:solidFill>
              </a:rPr>
              <a:t>230 </a:t>
            </a:r>
            <a:r>
              <a:rPr lang="en-US" sz="3600" dirty="0" smtClean="0">
                <a:solidFill>
                  <a:srgbClr val="0000CC"/>
                </a:solidFill>
              </a:rPr>
              <a:t>has all of the words and page numbers listed too.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19150"/>
              </p:ext>
            </p:extLst>
          </p:nvPr>
        </p:nvGraphicFramePr>
        <p:xfrm>
          <a:off x="321972" y="1339329"/>
          <a:ext cx="11328726" cy="48176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76242"/>
                <a:gridCol w="3776242"/>
                <a:gridCol w="3776242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1 – p.205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 2 – p.214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3 </a:t>
                      </a:r>
                      <a:r>
                        <a:rPr lang="en-US" sz="3200" baseline="0" smtClean="0">
                          <a:solidFill>
                            <a:schemeClr val="tx1"/>
                          </a:solidFill>
                        </a:rPr>
                        <a:t>– p.223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Climate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Microclimate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Precipitation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Rain shadow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Specific heat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Drought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El Nino/Southern Oscillation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Ice age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Interglacial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Monsoon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Phenomenon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Revolution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Deforestation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Global climate model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Global warming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</a:rPr>
                        <a:t>Greenhouse gas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4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16351</TotalTime>
  <Words>3430</Words>
  <Application>Microsoft Office PowerPoint</Application>
  <PresentationFormat>Widescreen</PresentationFormat>
  <Paragraphs>892</Paragraphs>
  <Slides>42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6th /7th/8th grade Science –Chapter vocabulary words {iScience Glencoe textbook} Mrs. Savage Franklin Academy – BB campus, FY15 until…</vt:lpstr>
      <vt:lpstr>6th grade Vocabulary Words (18) – Chapter 7, Energy and Energy Transformations (pp.246-280). Page 272 has all of the words and page numbers listed too. Start on these words after your NOS test.</vt:lpstr>
      <vt:lpstr>6th grade Vocabulary Words (18) – Chapter 8, Motion and Forces (pp.283-320). Page 312 has all of the words and page numbers listed too.</vt:lpstr>
      <vt:lpstr>6th grade Vocabulary Words (17) – Chapter 1, Our Planet Earth (pp.9-39). Page 32 has all of the words and page numbers listed too. Start on these words after your Ch.8 test.</vt:lpstr>
      <vt:lpstr>6th grade Vocabulary Words (13) – Chapter 2, Weathering and Soil (pp.43-69). Page 62 has all of the words and page numbers listed too. Start on these words after your Ch.1 test.</vt:lpstr>
      <vt:lpstr>6th grade Vocabulary Words (15) – Chapter 3, Erosion and Deposition (pp.73-108). Page 100 has all of the words and page numbers listed too. Start on these words after your Energy test.</vt:lpstr>
      <vt:lpstr>6th grade Vocabulary Words (22) – Chapter 4, Earth’s Atmosphere (pp.119-159). Page 150 has all of the words and page numbers listed too.</vt:lpstr>
      <vt:lpstr>6th grade Vocabulary Words (19) – Chapter 5, Weather (pp.164-189). Page 190 has all of the words and page numbers listed too.</vt:lpstr>
      <vt:lpstr>6th grade Vocabulary Words (16) – Chapter 6, Climate (pp.205-229). Page 230 has all of the words and page numbers listed too.</vt:lpstr>
      <vt:lpstr>6th grade Vocabulary Words (13) – Chapter 9, Classifying and Exploring Life (pp. 329-353). Page 354 has all of the words and page numbers listed too.</vt:lpstr>
      <vt:lpstr>6th grade Vocabulary Words (24) – Chapter 10, Cell Structure and Function (pp. 369-399). Page 400 has all of the words and page numbers listed too.</vt:lpstr>
      <vt:lpstr>6th grade Vocabulary Words (15) – Chapter 11, From a Cell to an Organism (pp. 415-435). Page 436 has all of the words and page numbers listed too.</vt:lpstr>
      <vt:lpstr>6th grade Vocabulary Words (17) – Chapter 12, Human Body Systems (pp. 449-476). Page 478 has all of the words and page numbers listed too.</vt:lpstr>
      <vt:lpstr>6th grade Vocabulary Words (17) – Chapter 13, Bacteria and Viruses (pp. 493-515). Page 516 has all of the words and page numbers listed too.</vt:lpstr>
      <vt:lpstr>6th grade Vocabulary Words (15) – Chapter 14, Protists and Fungi (pp. 530-551). Page 552 has all of the words and page numbers listed too.</vt:lpstr>
      <vt:lpstr>7th grade Vocabulary Words (19) – Nature of Science (NOS) Chapter (pp. NOS 3-27). Pg NOS28 has all of the words and page #s listed. </vt:lpstr>
      <vt:lpstr>7th grade Vocabulary Words (14) – Chapter 1, Earth’s Layers (pp. 9-35). Page 36 has all of the words and page numbers listed. </vt:lpstr>
      <vt:lpstr>7th grade Vocabulary Words (21) – Chapter 2, Minerals and Rocks(pp.49-73). Page 74 has all of the words and page #s listed. </vt:lpstr>
      <vt:lpstr>7th grade Vocabulary Words (12) – Chapter 3, Earth’s History (pp.87-111). Page 112 has all of the words and page #s listed. </vt:lpstr>
      <vt:lpstr>7th grade Vocabulary Words (14) – Chapter 4, Plate Tectonics (pp. 125-152). Page 152 has all of the words and page numbers listed. </vt:lpstr>
      <vt:lpstr>7th grade Vocabulary Words (14) – Chapter 5, Earth Dynamics (pp. 164-196). Page 196 has all of the words and page numbers listed. </vt:lpstr>
      <vt:lpstr>7th grade Vocabulary Words (20) – Chapter 6, Earthquakes &amp; Volcanoes (pp. 208-234). Page 234 has all of the words and page numbers listed. </vt:lpstr>
      <vt:lpstr>7th grade Vocabulary Words (15) – Chapter 7, Environmental Impacts (pp. 246-278). Page 278 has all of the words and page numbers listed. </vt:lpstr>
      <vt:lpstr>7th grade Vocabulary Words (27) – Chapter 8, Energy and Energy Transformations (pp. 297-325). Page 326 has all of the words &amp; page #s listed. </vt:lpstr>
      <vt:lpstr>7th grade Vocabulary Words (20) – Chapter 9, Waves (pp. 339-365). Page 366 has all of the words and page numbers listed. </vt:lpstr>
      <vt:lpstr>7th grade Vocabulary Words (14) – Chapter 10, Sound and Light (pp. 381-408). Page 408 has all of the words and page numbers listed. </vt:lpstr>
      <vt:lpstr>7th grade Vocabulary Words (15) – Chapter 11, Heredity and Reproduction (pp. 425-447). Page 448 has all of the words and page numbers listed. </vt:lpstr>
      <vt:lpstr>7th grade Vocabulary Words (21) – Chapter 12, Genetics (pp. 459-490). Page 490 has all of the words and page numbers listed. </vt:lpstr>
      <vt:lpstr>7th grade Vocabulary Words (19) – Chapter 13, The Environment and Change Over Time (pp. 507-536). Page 536 has all of the words and page numbers listed. </vt:lpstr>
      <vt:lpstr>7th grade Vocabulary Words (18) – Chapter 14, Interactions of Living Things (pp. 549-575). Page 576 has all of the words and page numbers listed. </vt:lpstr>
      <vt:lpstr>8th grade Vocabulary Words (12) – Chapter 5, Matter: Properties and Changes (184-215). Page 208 has all of the words and page numbers listed too. Start on these words after your NOS test.</vt:lpstr>
      <vt:lpstr>8th grade Vocabulary Words (17) – Chapter 6, Matter and Atoms (pp.217-249). Page 242 has all of the words and page numbers listed too. Start on these words after your Matter: Properties &amp; Changes test.</vt:lpstr>
      <vt:lpstr>8th grade Vocabulary Words (15) – Chapter 7, The Periodic Table (pp.254-288). Page 280 has all of the words and page numbers listed too. Start on these words after your Matter and Atoms test.</vt:lpstr>
      <vt:lpstr>8th grade Vocabulary Words (10) – Chapter 8 Elements and Chemical Bonds, (pp.297-330). Page 322 has all of the words and page numbers listed too. Start on these words after your Ch. 7 Periodic Table test.</vt:lpstr>
      <vt:lpstr>8th grade Vocabulary Words (17) – Chapter 9 Mixtures, Solubility, andAcid/Base Solutions, (pp.334-370). Page 362 has all of the words and page numbers listed too. Start on these words after your Ch. 8 test.</vt:lpstr>
      <vt:lpstr>8th grade Vocabulary Words (17) – Chapter 10: Chemical Reactions and Equations (pp.375-408). Page 400 has all of the words and page numbers listed too. Silently read a book when you are finished.</vt:lpstr>
      <vt:lpstr>8th grade Vocabulary Words (8) – Chapter 11: Plant Processes (pp.418-433). Page 434 has all of the words and page numbers listed too.</vt:lpstr>
      <vt:lpstr>8th grade Vocabulary Words (14) – Chapter 12: Matter and Energy in the Environment (pp.447-469). Page 470 has all of the words and page numbers listed too.</vt:lpstr>
      <vt:lpstr>8th grade Vocabulary Words (16) – Chapter 1: Sun-Earth-Moon System (pp. 10-35). Page 36 has all of the words and page numbers listed too.</vt:lpstr>
      <vt:lpstr>8th grade Vocabulary Words (12) – Chapter 2: The Solar System (pp. 49-79). Page 80 has all of the words and page numbers listed too.</vt:lpstr>
      <vt:lpstr>8th grade Vocabulary Words (22) – Chapter 3 vocab (Stars &amp; Galaxies). Page 126 has all of the words and page #s listed too.</vt:lpstr>
      <vt:lpstr>8th grade Vocabulary Words (12) – Chapter 4 (Exploring Space) , (pp.141-166) Page 168 has all of the words and page numbers listed.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Ms. Daniel</dc:title>
  <dc:creator>Cadjina Daniel</dc:creator>
  <cp:lastModifiedBy>Melanie Savage</cp:lastModifiedBy>
  <cp:revision>440</cp:revision>
  <cp:lastPrinted>2017-01-27T20:54:34Z</cp:lastPrinted>
  <dcterms:created xsi:type="dcterms:W3CDTF">2014-11-04T17:38:06Z</dcterms:created>
  <dcterms:modified xsi:type="dcterms:W3CDTF">2017-03-03T21:21:25Z</dcterms:modified>
</cp:coreProperties>
</file>